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2E2B-14CD-456D-A0D4-A870D6507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Produto</a:t>
            </a:r>
            <a:r>
              <a:rPr lang="en-US" dirty="0"/>
              <a:t> Final </a:t>
            </a:r>
            <a:r>
              <a:rPr lang="en-US" dirty="0" err="1"/>
              <a:t>Valioso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93AD1-F73E-49D4-BD17-9D58B90BB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Restaurante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1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BC69-6FF2-4FBA-BB24-60F1F1BA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382" y="624110"/>
            <a:ext cx="3541230" cy="579657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Intercâmbio</a:t>
            </a:r>
            <a:r>
              <a:rPr lang="en-US" sz="2400" b="1" dirty="0"/>
              <a:t> </a:t>
            </a:r>
            <a:r>
              <a:rPr lang="en-US" sz="2400" b="1" dirty="0" err="1"/>
              <a:t>criminoso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8BB1C-BC1C-436C-8812-F9AA168E0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88" y="2210765"/>
            <a:ext cx="4362450" cy="4085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F3BAF-8D26-4C64-9702-ECB766FB5381}"/>
              </a:ext>
            </a:extLst>
          </p:cNvPr>
          <p:cNvSpPr txBox="1"/>
          <p:nvPr/>
        </p:nvSpPr>
        <p:spPr>
          <a:xfrm>
            <a:off x="2708476" y="1585732"/>
            <a:ext cx="723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Aqui está um </a:t>
            </a:r>
            <a:r>
              <a:rPr lang="en-US" dirty="0" err="1"/>
              <a:t>exemplo</a:t>
            </a:r>
            <a:r>
              <a:rPr lang="en-US" dirty="0"/>
              <a:t> do mais </a:t>
            </a:r>
            <a:r>
              <a:rPr lang="en-US" dirty="0" err="1"/>
              <a:t>baixo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intercâmbio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65AC7-67BA-44ED-8132-50E6FA653821}"/>
              </a:ext>
            </a:extLst>
          </p:cNvPr>
          <p:cNvSpPr/>
          <p:nvPr/>
        </p:nvSpPr>
        <p:spPr>
          <a:xfrm>
            <a:off x="7963380" y="2551837"/>
            <a:ext cx="35412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criminosa</a:t>
            </a:r>
            <a:r>
              <a:rPr lang="en-US" dirty="0"/>
              <a:t> é conseguir algo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de nada. Não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real </a:t>
            </a:r>
            <a:r>
              <a:rPr lang="en-US" dirty="0" err="1"/>
              <a:t>envolvida</a:t>
            </a:r>
            <a:r>
              <a:rPr lang="en-US" dirty="0"/>
              <a:t>. Um </a:t>
            </a:r>
            <a:r>
              <a:rPr lang="en-US" dirty="0" err="1"/>
              <a:t>funcionário</a:t>
            </a:r>
            <a:r>
              <a:rPr lang="en-US" dirty="0"/>
              <a:t> que não </a:t>
            </a:r>
            <a:r>
              <a:rPr lang="en-US" dirty="0" err="1"/>
              <a:t>exerce</a:t>
            </a:r>
            <a:r>
              <a:rPr lang="en-US" dirty="0"/>
              <a:t> suas </a:t>
            </a:r>
            <a:r>
              <a:rPr lang="en-US" dirty="0" err="1"/>
              <a:t>funções</a:t>
            </a:r>
            <a:r>
              <a:rPr lang="en-US" dirty="0"/>
              <a:t>, mas </a:t>
            </a:r>
            <a:r>
              <a:rPr lang="en-US" dirty="0" err="1"/>
              <a:t>recebe</a:t>
            </a:r>
            <a:r>
              <a:rPr lang="en-US" dirty="0"/>
              <a:t> um </a:t>
            </a:r>
            <a:r>
              <a:rPr lang="en-US" dirty="0" err="1"/>
              <a:t>contracheque</a:t>
            </a:r>
            <a:r>
              <a:rPr lang="en-US" dirty="0"/>
              <a:t>, é um </a:t>
            </a:r>
            <a:r>
              <a:rPr lang="en-US" dirty="0" err="1"/>
              <a:t>exemplo</a:t>
            </a:r>
            <a:r>
              <a:rPr lang="en-US" dirty="0"/>
              <a:t> de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criminosa</a:t>
            </a:r>
            <a:r>
              <a:rPr lang="en-US" dirty="0"/>
              <a:t>. Uma </a:t>
            </a:r>
            <a:r>
              <a:rPr lang="en-US" dirty="0" err="1"/>
              <a:t>organização</a:t>
            </a:r>
            <a:r>
              <a:rPr lang="en-US" dirty="0"/>
              <a:t> que coleta </a:t>
            </a:r>
            <a:r>
              <a:rPr lang="en-US" dirty="0" err="1"/>
              <a:t>pagamentos</a:t>
            </a:r>
            <a:r>
              <a:rPr lang="en-US" dirty="0"/>
              <a:t> por um </a:t>
            </a:r>
            <a:r>
              <a:rPr lang="en-US" dirty="0" err="1"/>
              <a:t>serviço</a:t>
            </a:r>
            <a:r>
              <a:rPr lang="en-US" dirty="0"/>
              <a:t> ou </a:t>
            </a:r>
            <a:r>
              <a:rPr lang="en-US" dirty="0" err="1"/>
              <a:t>produto</a:t>
            </a:r>
            <a:r>
              <a:rPr lang="en-US" dirty="0"/>
              <a:t> e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entrega</a:t>
            </a:r>
            <a:r>
              <a:rPr lang="en-US" dirty="0"/>
              <a:t> também é </a:t>
            </a:r>
            <a:r>
              <a:rPr lang="en-US" dirty="0" err="1"/>
              <a:t>criminosa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17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D9A29-CB55-4E8E-A6AC-C891DE98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Intercâmbio parcial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4665E-AE6D-4F10-B868-A9D818573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15" y="551513"/>
            <a:ext cx="5640502" cy="4047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225085-5B17-47D1-9485-BA395A1FCD19}"/>
              </a:ext>
            </a:extLst>
          </p:cNvPr>
          <p:cNvSpPr/>
          <p:nvPr/>
        </p:nvSpPr>
        <p:spPr>
          <a:xfrm>
            <a:off x="5549387" y="47569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parcial</a:t>
            </a:r>
            <a:r>
              <a:rPr lang="en-US" dirty="0"/>
              <a:t> é o </a:t>
            </a:r>
            <a:r>
              <a:rPr lang="en-US" dirty="0" err="1"/>
              <a:t>ato</a:t>
            </a:r>
            <a:r>
              <a:rPr lang="en-US" dirty="0"/>
              <a:t> de </a:t>
            </a: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do que o que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acordado</a:t>
            </a:r>
            <a:r>
              <a:rPr lang="en-US" dirty="0"/>
              <a:t> ou </a:t>
            </a:r>
            <a:r>
              <a:rPr lang="en-US" dirty="0" err="1"/>
              <a:t>esperado</a:t>
            </a:r>
            <a:r>
              <a:rPr lang="en-US" dirty="0"/>
              <a:t>. Isso pode </a:t>
            </a:r>
            <a:r>
              <a:rPr lang="en-US" dirty="0" err="1"/>
              <a:t>envolver</a:t>
            </a:r>
            <a:r>
              <a:rPr lang="en-US" dirty="0"/>
              <a:t> a </a:t>
            </a:r>
            <a:r>
              <a:rPr lang="en-US" dirty="0" err="1"/>
              <a:t>entrega</a:t>
            </a:r>
            <a:r>
              <a:rPr lang="en-US" dirty="0"/>
              <a:t> de </a:t>
            </a:r>
            <a:r>
              <a:rPr lang="en-US" dirty="0" err="1"/>
              <a:t>apenas</a:t>
            </a:r>
            <a:r>
              <a:rPr lang="en-US" dirty="0"/>
              <a:t> parte do </a:t>
            </a:r>
            <a:r>
              <a:rPr lang="en-US" dirty="0" err="1"/>
              <a:t>produto</a:t>
            </a:r>
            <a:r>
              <a:rPr lang="en-US" dirty="0"/>
              <a:t>, um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defeituoso</a:t>
            </a:r>
            <a:r>
              <a:rPr lang="en-US" dirty="0"/>
              <a:t> ou um </a:t>
            </a:r>
            <a:r>
              <a:rPr lang="en-US" dirty="0" err="1"/>
              <a:t>produto</a:t>
            </a:r>
            <a:r>
              <a:rPr lang="en-US" dirty="0"/>
              <a:t> que não é </a:t>
            </a:r>
            <a:r>
              <a:rPr lang="en-US" dirty="0" err="1"/>
              <a:t>completamente</a:t>
            </a:r>
            <a:r>
              <a:rPr lang="en-US" dirty="0"/>
              <a:t> </a:t>
            </a:r>
            <a:r>
              <a:rPr lang="en-US" dirty="0" err="1"/>
              <a:t>funcional</a:t>
            </a:r>
            <a:r>
              <a:rPr lang="en-US" dirty="0"/>
              <a:t>. </a:t>
            </a:r>
            <a:r>
              <a:rPr lang="en-US" dirty="0" err="1"/>
              <a:t>Embora</a:t>
            </a:r>
            <a:r>
              <a:rPr lang="en-US" dirty="0"/>
              <a:t> a </a:t>
            </a:r>
            <a:r>
              <a:rPr lang="en-US" dirty="0" err="1"/>
              <a:t>troca</a:t>
            </a:r>
            <a:r>
              <a:rPr lang="en-US" dirty="0"/>
              <a:t> de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esteja</a:t>
            </a:r>
            <a:r>
              <a:rPr lang="en-US" dirty="0"/>
              <a:t> acima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criminosa</a:t>
            </a:r>
            <a:r>
              <a:rPr lang="en-US" dirty="0"/>
              <a:t>, não é </a:t>
            </a:r>
            <a:r>
              <a:rPr lang="en-US" dirty="0" err="1"/>
              <a:t>aceitável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negócios</a:t>
            </a:r>
            <a:r>
              <a:rPr lang="en-US" dirty="0"/>
              <a:t> ou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cotidiana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30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A21B-CAE0-4910-9104-50F8199E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24" y="624110"/>
            <a:ext cx="2846387" cy="602806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Intercâmbio</a:t>
            </a:r>
            <a:r>
              <a:rPr lang="en-US" sz="2400" b="1" dirty="0"/>
              <a:t> </a:t>
            </a:r>
            <a:r>
              <a:rPr lang="en-US" sz="2400" b="1" dirty="0" err="1"/>
              <a:t>justo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1A57C-8146-4DCE-A170-B5A63879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415608"/>
            <a:ext cx="5124450" cy="3448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603B11-65CB-4873-B1AA-CB64A2F55910}"/>
              </a:ext>
            </a:extLst>
          </p:cNvPr>
          <p:cNvSpPr/>
          <p:nvPr/>
        </p:nvSpPr>
        <p:spPr>
          <a:xfrm>
            <a:off x="1898248" y="5458857"/>
            <a:ext cx="9606364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intercâmbio justo envolve vender e coletar dinheiro para um produto ou serviço específico e entregar exatamente o que foi vendido. As empresas e atividades mais bem-sucedidas operam com base em trocas justas.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5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343C-3DCA-49AA-B513-B3C3F087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255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Intercâmbio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abundância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76254-34F6-48C2-A15C-057D3D73ED8F}"/>
              </a:ext>
            </a:extLst>
          </p:cNvPr>
          <p:cNvSpPr/>
          <p:nvPr/>
        </p:nvSpPr>
        <p:spPr>
          <a:xfrm>
            <a:off x="4803274" y="1493291"/>
            <a:ext cx="262353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 esta é a cena ideal!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0D2A-1F26-4398-A82D-B8748830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40" y="2023048"/>
            <a:ext cx="5057775" cy="4392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AB558-4912-4780-9B60-FCE29DFAF618}"/>
              </a:ext>
            </a:extLst>
          </p:cNvPr>
          <p:cNvSpPr/>
          <p:nvPr/>
        </p:nvSpPr>
        <p:spPr>
          <a:xfrm>
            <a:off x="8030538" y="2794974"/>
            <a:ext cx="3622444" cy="33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Intercâmbio em abundância é a mais alta condição de troca. Isso não significa que você cobre barato demais ou forneça produtos ou serviços de graça.</a:t>
            </a:r>
          </a:p>
          <a:p>
            <a:pPr>
              <a:lnSpc>
                <a:spcPct val="107000"/>
              </a:lnSpc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Isso significa que alguém (de alguma forma) oferece algo mais valioso do que o comprador pagou ou esperava. Infelizmente, essa condição de troca não é comum.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9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702D-61C3-4950-B1B9-67E32F1A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787" y="624110"/>
            <a:ext cx="4640825" cy="533358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Intercâmbio</a:t>
            </a:r>
            <a:r>
              <a:rPr lang="en-US" sz="2800" b="1" dirty="0"/>
              <a:t> e a </a:t>
            </a:r>
            <a:r>
              <a:rPr lang="en-US" sz="2800" b="1" dirty="0" err="1"/>
              <a:t>vida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B143F-CBEF-4754-BB38-6E286A83C743}"/>
              </a:ext>
            </a:extLst>
          </p:cNvPr>
          <p:cNvSpPr/>
          <p:nvPr/>
        </p:nvSpPr>
        <p:spPr>
          <a:xfrm>
            <a:off x="3048000" y="1759408"/>
            <a:ext cx="6096000" cy="333918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Intercâmbio significa a troca de valores por valores. Na vida, a troca ocorre de várias maneiras. Uma empresa geralmente recebe dinheiro em troca de um VFP; no entanto, os princípios de troca se aplicam à amizade, esportes, boa vontade ou atividades da igreja, bem como transações comerciais. As pessoas trocam com sua família, amigos e país, bem como com seus negócios. Você pode trocar em abundância com seu marido, esposa, filhos, pais e empregados, ou talvez você possa proporcionar um intercâmbio valioso para a humanidade em geral. Na verdade, não há limite real para as coisas valiosas que você pode oferecer.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1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C111-AD56-4148-AB91-B36B27B0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9989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e as Condições de Intercâmbio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11405-A6F0-4F3C-A5DB-A7465DDB8EA0}"/>
              </a:ext>
            </a:extLst>
          </p:cNvPr>
          <p:cNvSpPr/>
          <p:nvPr/>
        </p:nvSpPr>
        <p:spPr>
          <a:xfrm>
            <a:off x="2951181" y="1567140"/>
            <a:ext cx="6096000" cy="452463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resumo, sobre os níveis ou condições de troca: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operando no nível de troca criminosa, quanto maior o grupo, maior o tempo para que ele caia, mas cairá seguramente.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troca parcial só pode durar um tanto de tempo porque eventualmente a organização ou atividade entrará em colapso.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troca justa dá um progresso bastante nivelado. É considerado honesto. É socialmente aceitável e muito legal sob a lei. Não garante, no entanto, qualquer expansão ou melhoria de um grupo.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quarta condição (troca em abundância) é quase desconhecida. No entanto, é a chave para conseguir sucesso e expansão.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9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A118BC-BA81-4C93-ACF2-98CA894F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E1130-C53E-4FDB-8D84-88631038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4FEEF-75D0-479F-9B91-D26524BC0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56" r="-2" b="39179"/>
          <a:stretch/>
        </p:blipFill>
        <p:spPr>
          <a:xfrm>
            <a:off x="8229598" y="-5534"/>
            <a:ext cx="3962402" cy="3431766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B6FD7DC0-5FF7-4A80-9AC3-9AA8CD00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80EAA-FA82-4482-90A7-6DF31611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Restaurante do Dennis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E812-3EC5-45AA-A3F6-8907115B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EFFFF"/>
                </a:solidFill>
              </a:rPr>
              <a:t>A satisfação do cliente é baseada na entrega de produtos finais de alta qualidade (</a:t>
            </a:r>
            <a:r>
              <a:rPr lang="pt-BR" dirty="0" err="1">
                <a:solidFill>
                  <a:srgbClr val="FEFFFF"/>
                </a:solidFill>
              </a:rPr>
              <a:t>VFPs</a:t>
            </a:r>
            <a:r>
              <a:rPr lang="pt-BR" dirty="0">
                <a:solidFill>
                  <a:srgbClr val="FEFFFF"/>
                </a:solidFill>
              </a:rPr>
              <a:t>). Isto é imediatamente aparente no negócio de restaurantes. Aqui você vê o Restaurante do Dennis, que pertence e é operado por Dennis </a:t>
            </a:r>
            <a:r>
              <a:rPr lang="pt-BR" dirty="0" err="1">
                <a:solidFill>
                  <a:srgbClr val="FEFFFF"/>
                </a:solidFill>
              </a:rPr>
              <a:t>Schetter</a:t>
            </a:r>
            <a:r>
              <a:rPr lang="pt-BR" dirty="0">
                <a:solidFill>
                  <a:srgbClr val="FEFFFF"/>
                </a:solidFill>
              </a:rPr>
              <a:t>. Ele está aqui hoje no seminário. O Dennis veio até nós para pedir ajuda. Ele queria mais clientes. Em seus negócios, o boca-a-boca é tudo, então nos concentramos em melhorar a produção e a troca em seu restaurante.</a:t>
            </a:r>
            <a:endParaRPr lang="en-US" dirty="0">
              <a:solidFill>
                <a:srgbClr val="FEFFFF"/>
              </a:solidFill>
            </a:endParaRPr>
          </a:p>
          <a:p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4C44D-DBD1-4EE3-B46F-457A05CD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88" b="3"/>
          <a:stretch/>
        </p:blipFill>
        <p:spPr>
          <a:xfrm>
            <a:off x="8229598" y="3426232"/>
            <a:ext cx="3962402" cy="34317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08143B-5494-482A-BCE4-588DC477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29598" y="3426234"/>
            <a:ext cx="396240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9E06881-9E33-4078-BE27-0E887D01BA57}"/>
              </a:ext>
            </a:extLst>
          </p:cNvPr>
          <p:cNvSpPr/>
          <p:nvPr/>
        </p:nvSpPr>
        <p:spPr>
          <a:xfrm>
            <a:off x="871960" y="49996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páginas seguintes incluem cenas do Restaurante do Dennis, que descrevem os princípios básicos, mas poderosos, de produção e troca.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2465-0000-4057-A301-F003340E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405" y="624110"/>
            <a:ext cx="9880207" cy="4624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Valor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F901C-9A9B-4907-B482-32B76EA9B979}"/>
              </a:ext>
            </a:extLst>
          </p:cNvPr>
          <p:cNvSpPr/>
          <p:nvPr/>
        </p:nvSpPr>
        <p:spPr>
          <a:xfrm>
            <a:off x="1344706" y="1213881"/>
            <a:ext cx="10159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as empresas são baseadas no princípio de fornecer as coisas que são necessárias e desejadas. Tudo o que é necessário e desejado tem valor (o que significa que vale algo para alguém). Portanto, para que algo seja um produto final valioso, ele deve ter valor. Os clientes que frequentam o Restaurante do Dennis querem mais do que apenas uma refeição. A mulher aqui quer comida saborosa e o marido a quer em tempo hábil. O fato de que eles estão conseguindo o que querem 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valor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Embora esse conceito possa ser “muito simples e básico”, um grupo nunca deve perder o contato com a profundidade da palavra valor.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252B1-1957-4A9B-8187-99D15029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789" y="2968207"/>
            <a:ext cx="5667375" cy="3790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314DA1-4380-42AF-9315-FFBD25C6DAB3}"/>
              </a:ext>
            </a:extLst>
          </p:cNvPr>
          <p:cNvSpPr/>
          <p:nvPr/>
        </p:nvSpPr>
        <p:spPr>
          <a:xfrm>
            <a:off x="7042672" y="4383859"/>
            <a:ext cx="4794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as empresas são baseadas no princípio de fornecer as coisas que são necessárias e desejadas. Tudo o que é necessário e desejado tem valor (o que significa que vale algo para alguém). Portanto, para que algo seja um produto final valioso, ele deve ter valor.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632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D142-CF31-40C2-B616-DD631B93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688" y="624110"/>
            <a:ext cx="3500923" cy="505443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Produtos</a:t>
            </a:r>
            <a:r>
              <a:rPr lang="en-US" sz="2000" b="1" dirty="0"/>
              <a:t> e sub-</a:t>
            </a:r>
            <a:r>
              <a:rPr lang="en-US" sz="2000" b="1" dirty="0" err="1"/>
              <a:t>produtos</a:t>
            </a:r>
            <a:endParaRPr lang="en-US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8B8601-D822-496D-BA0F-A37E0216D62C}"/>
              </a:ext>
            </a:extLst>
          </p:cNvPr>
          <p:cNvSpPr/>
          <p:nvPr/>
        </p:nvSpPr>
        <p:spPr>
          <a:xfrm>
            <a:off x="1516828" y="1289142"/>
            <a:ext cx="103858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Aqui </a:t>
            </a:r>
            <a:r>
              <a:rPr lang="en-US" sz="1400" dirty="0" err="1"/>
              <a:t>vemos</a:t>
            </a:r>
            <a:r>
              <a:rPr lang="en-US" sz="1400" dirty="0"/>
              <a:t> o Thomas </a:t>
            </a:r>
            <a:r>
              <a:rPr lang="en-US" sz="1400" dirty="0" err="1"/>
              <a:t>ajudando</a:t>
            </a:r>
            <a:r>
              <a:rPr lang="en-US" sz="1400" dirty="0"/>
              <a:t> o Dennis a </a:t>
            </a:r>
            <a:r>
              <a:rPr lang="en-US" sz="1400" dirty="0" err="1"/>
              <a:t>definir</a:t>
            </a:r>
            <a:r>
              <a:rPr lang="en-US" sz="1400" dirty="0"/>
              <a:t> </a:t>
            </a:r>
            <a:r>
              <a:rPr lang="en-US" sz="1400" dirty="0" err="1"/>
              <a:t>claramente</a:t>
            </a:r>
            <a:r>
              <a:rPr lang="en-US" sz="1400" dirty="0"/>
              <a:t> as </a:t>
            </a:r>
            <a:r>
              <a:rPr lang="en-US" sz="1400" dirty="0" err="1"/>
              <a:t>atividades</a:t>
            </a:r>
            <a:r>
              <a:rPr lang="en-US" sz="1400" dirty="0"/>
              <a:t> que </a:t>
            </a:r>
            <a:r>
              <a:rPr lang="en-US" sz="1400" dirty="0" err="1"/>
              <a:t>levam</a:t>
            </a:r>
            <a:r>
              <a:rPr lang="en-US" sz="1400" dirty="0"/>
              <a:t> </a:t>
            </a:r>
            <a:r>
              <a:rPr lang="en-US" sz="1400" dirty="0" err="1"/>
              <a:t>aos</a:t>
            </a:r>
            <a:r>
              <a:rPr lang="en-US" sz="1400" dirty="0"/>
              <a:t> VFPs de seu </a:t>
            </a:r>
            <a:r>
              <a:rPr lang="en-US" sz="1400" dirty="0" err="1"/>
              <a:t>restaurante</a:t>
            </a:r>
            <a:r>
              <a:rPr lang="en-US" sz="1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06464-549D-4D17-A6B5-9EC20473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596919"/>
            <a:ext cx="6590404" cy="4386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2EE7C7-4ACA-424E-BDCF-EE0F21D5587D}"/>
              </a:ext>
            </a:extLst>
          </p:cNvPr>
          <p:cNvSpPr/>
          <p:nvPr/>
        </p:nvSpPr>
        <p:spPr>
          <a:xfrm>
            <a:off x="1516828" y="6060563"/>
            <a:ext cx="10112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parte de uma sequência de produção é chamada de subproduto. Muitas vezes, há muitas etapas que levam à conclusão de um único VFP. Os subprodutos em si têm valor relativo. Uma abordagem vital para organizar qualquer coisa é definir claramente os </a:t>
            </a:r>
            <a:r>
              <a:rPr lang="pt-BR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VFPs</a:t>
            </a:r>
            <a:r>
              <a:rPr lang="pt-B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depois retroceder definindo cada subproduto.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3332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E1CA-C9E2-4556-B7CB-A1AB3215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074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Intercâmbio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D6926-E81E-44ED-9021-0A458CA7C0D2}"/>
              </a:ext>
            </a:extLst>
          </p:cNvPr>
          <p:cNvSpPr/>
          <p:nvPr/>
        </p:nvSpPr>
        <p:spPr>
          <a:xfrm>
            <a:off x="2108500" y="1204856"/>
            <a:ext cx="9585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palavra</a:t>
            </a:r>
            <a:r>
              <a:rPr lang="en-US" dirty="0"/>
              <a:t> </a:t>
            </a:r>
            <a:r>
              <a:rPr lang="en-US" dirty="0" err="1"/>
              <a:t>intercâmbio</a:t>
            </a:r>
            <a:r>
              <a:rPr lang="en-US" dirty="0"/>
              <a:t> tem </a:t>
            </a:r>
            <a:r>
              <a:rPr lang="en-US" dirty="0" err="1"/>
              <a:t>vários</a:t>
            </a:r>
            <a:r>
              <a:rPr lang="en-US" dirty="0"/>
              <a:t> </a:t>
            </a:r>
            <a:r>
              <a:rPr lang="en-US" dirty="0" err="1"/>
              <a:t>significados</a:t>
            </a:r>
            <a:r>
              <a:rPr lang="en-US" dirty="0"/>
              <a:t>. Aqui, o </a:t>
            </a:r>
            <a:r>
              <a:rPr lang="en-US" dirty="0" err="1"/>
              <a:t>intercâmbio</a:t>
            </a:r>
            <a:r>
              <a:rPr lang="en-US" dirty="0"/>
              <a:t> ou </a:t>
            </a:r>
            <a:r>
              <a:rPr lang="en-US" dirty="0" err="1"/>
              <a:t>troca</a:t>
            </a:r>
            <a:r>
              <a:rPr lang="en-US" dirty="0"/>
              <a:t> é </a:t>
            </a:r>
            <a:r>
              <a:rPr lang="en-US" dirty="0" err="1"/>
              <a:t>definida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oferecer</a:t>
            </a:r>
            <a:r>
              <a:rPr lang="en-US" dirty="0"/>
              <a:t> algo </a:t>
            </a:r>
            <a:r>
              <a:rPr lang="en-US" dirty="0" err="1"/>
              <a:t>valioso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de </a:t>
            </a:r>
            <a:r>
              <a:rPr lang="en-US" dirty="0" err="1"/>
              <a:t>algum</a:t>
            </a:r>
            <a:r>
              <a:rPr lang="en-US" dirty="0"/>
              <a:t> outro valor.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FBE8B-1CA3-4768-A199-1C86ECC8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216075"/>
            <a:ext cx="4114800" cy="43353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EAB1EE-C354-4DAC-A6FA-7E26E3C00124}"/>
              </a:ext>
            </a:extLst>
          </p:cNvPr>
          <p:cNvSpPr/>
          <p:nvPr/>
        </p:nvSpPr>
        <p:spPr>
          <a:xfrm>
            <a:off x="7282926" y="2274838"/>
            <a:ext cx="4221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princípios</a:t>
            </a:r>
            <a:r>
              <a:rPr lang="en-US" dirty="0"/>
              <a:t> de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subjacentes</a:t>
            </a:r>
            <a:r>
              <a:rPr lang="en-US" dirty="0"/>
              <a:t> a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organizacionais</a:t>
            </a:r>
            <a:r>
              <a:rPr lang="en-US" dirty="0"/>
              <a:t>. Um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oferece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VFPs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(</a:t>
            </a:r>
            <a:r>
              <a:rPr lang="en-US" dirty="0" err="1"/>
              <a:t>geralmente</a:t>
            </a:r>
            <a:r>
              <a:rPr lang="en-US" dirty="0"/>
              <a:t> dinheiro,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mostrado</a:t>
            </a:r>
            <a:r>
              <a:rPr lang="en-US" dirty="0"/>
              <a:t>). É </a:t>
            </a:r>
            <a:r>
              <a:rPr lang="en-US" dirty="0" err="1"/>
              <a:t>importante</a:t>
            </a:r>
            <a:r>
              <a:rPr lang="en-US" dirty="0"/>
              <a:t> saber que a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envolve</a:t>
            </a:r>
            <a:r>
              <a:rPr lang="en-US" dirty="0"/>
              <a:t> dinheiro </a:t>
            </a:r>
            <a:r>
              <a:rPr lang="en-US" dirty="0" err="1"/>
              <a:t>como</a:t>
            </a:r>
            <a:r>
              <a:rPr lang="en-US" dirty="0"/>
              <a:t> um dos </a:t>
            </a:r>
            <a:r>
              <a:rPr lang="en-US" dirty="0" err="1"/>
              <a:t>objetos</a:t>
            </a:r>
            <a:r>
              <a:rPr lang="en-US" dirty="0"/>
              <a:t> de valor. Por </a:t>
            </a:r>
            <a:r>
              <a:rPr lang="en-US" dirty="0" err="1"/>
              <a:t>exemplo</a:t>
            </a:r>
            <a:r>
              <a:rPr lang="en-US" dirty="0"/>
              <a:t>, </a:t>
            </a:r>
            <a:r>
              <a:rPr lang="en-US" dirty="0" err="1"/>
              <a:t>alguém</a:t>
            </a:r>
            <a:r>
              <a:rPr lang="en-US" dirty="0"/>
              <a:t> pode </a:t>
            </a:r>
            <a:r>
              <a:rPr lang="en-US" dirty="0" err="1"/>
              <a:t>oferecer</a:t>
            </a:r>
            <a:r>
              <a:rPr lang="en-US" dirty="0"/>
              <a:t> sua </a:t>
            </a:r>
            <a:r>
              <a:rPr lang="en-US" dirty="0" err="1"/>
              <a:t>ajuda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atividade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de </a:t>
            </a:r>
            <a:r>
              <a:rPr lang="en-US" dirty="0" err="1"/>
              <a:t>ajuda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outra </a:t>
            </a:r>
            <a:r>
              <a:rPr lang="en-US" dirty="0" err="1"/>
              <a:t>atividade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8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A620-611B-4168-8B25-03372E5D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572" y="624110"/>
            <a:ext cx="2963040" cy="548474"/>
          </a:xfrm>
        </p:spPr>
        <p:txBody>
          <a:bodyPr>
            <a:normAutofit/>
          </a:bodyPr>
          <a:lstStyle/>
          <a:p>
            <a:r>
              <a:rPr lang="en-US" sz="2400" b="1" dirty="0"/>
              <a:t>Venda e </a:t>
            </a:r>
            <a:r>
              <a:rPr lang="en-US" sz="2400" b="1" dirty="0" err="1"/>
              <a:t>entrega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B8735-233A-4D26-B7A9-C0D105E9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324" y="1284850"/>
            <a:ext cx="4629150" cy="5191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B26FBB-BFA5-4E13-A195-AA7CBEB6830A}"/>
              </a:ext>
            </a:extLst>
          </p:cNvPr>
          <p:cNvSpPr/>
          <p:nvPr/>
        </p:nvSpPr>
        <p:spPr>
          <a:xfrm>
            <a:off x="7928035" y="1416327"/>
            <a:ext cx="3576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Restaurante do Dennis, como qualquer outro negócio, sobrevive da sua capacidade de vender e entregar adequadamente seus produtos.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4D7C4-AA7A-45C5-8F1C-1EEFCED3D600}"/>
              </a:ext>
            </a:extLst>
          </p:cNvPr>
          <p:cNvSpPr/>
          <p:nvPr/>
        </p:nvSpPr>
        <p:spPr>
          <a:xfrm>
            <a:off x="7928034" y="3057034"/>
            <a:ext cx="3661537" cy="274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pessoa ou grupo compra um produto porque acredita que vai conseguir o que precisa e quer dele. Todo o processo de vendas e entrega é um acordo (ou pacto) feito com o cliente. É talvez o "contrato" mais importante nos negócios e não deve ser violado. Na ilustração ao lado, o cliente espera uma ótima refeição.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D9ED-24EA-41BE-A836-BA4F7699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1232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Acordos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52BB0-12BB-4893-B842-B0DB765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07" y="1286557"/>
            <a:ext cx="4495800" cy="4947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DF58A6-F03A-4000-A215-DB046EA0C8BF}"/>
              </a:ext>
            </a:extLst>
          </p:cNvPr>
          <p:cNvSpPr/>
          <p:nvPr/>
        </p:nvSpPr>
        <p:spPr>
          <a:xfrm>
            <a:off x="7759378" y="1215342"/>
            <a:ext cx="3745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honram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acordos</a:t>
            </a:r>
            <a:r>
              <a:rPr lang="en-US" dirty="0"/>
              <a:t>. As </a:t>
            </a:r>
            <a:r>
              <a:rPr lang="en-US" dirty="0" err="1"/>
              <a:t>empresas</a:t>
            </a:r>
            <a:r>
              <a:rPr lang="en-US" dirty="0"/>
              <a:t> não </a:t>
            </a:r>
            <a:r>
              <a:rPr lang="en-US" dirty="0" err="1"/>
              <a:t>fornecem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a </a:t>
            </a:r>
            <a:r>
              <a:rPr lang="en-US" dirty="0" err="1"/>
              <a:t>qualidade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esperada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9DAFC-547E-40E2-B155-CE368014AE08}"/>
              </a:ext>
            </a:extLst>
          </p:cNvPr>
          <p:cNvSpPr/>
          <p:nvPr/>
        </p:nvSpPr>
        <p:spPr>
          <a:xfrm>
            <a:off x="7759378" y="2841204"/>
            <a:ext cx="37452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pessoal</a:t>
            </a:r>
            <a:r>
              <a:rPr lang="en-US" dirty="0"/>
              <a:t> (</a:t>
            </a:r>
            <a:r>
              <a:rPr lang="en-US" dirty="0" err="1"/>
              <a:t>como</a:t>
            </a:r>
            <a:r>
              <a:rPr lang="en-US" dirty="0"/>
              <a:t> o chef </a:t>
            </a:r>
            <a:r>
              <a:rPr lang="en-US" dirty="0" err="1"/>
              <a:t>mostrado</a:t>
            </a:r>
            <a:r>
              <a:rPr lang="en-US" dirty="0"/>
              <a:t> aqui) pode ou não </a:t>
            </a:r>
            <a:r>
              <a:rPr lang="en-US" dirty="0" err="1"/>
              <a:t>fornecer</a:t>
            </a:r>
            <a:r>
              <a:rPr lang="en-US" dirty="0"/>
              <a:t> a </a:t>
            </a:r>
            <a:r>
              <a:rPr lang="en-US" dirty="0" err="1"/>
              <a:t>quantidade</a:t>
            </a:r>
            <a:r>
              <a:rPr lang="en-US" dirty="0"/>
              <a:t> ou a </a:t>
            </a:r>
            <a:r>
              <a:rPr lang="en-US" dirty="0" err="1"/>
              <a:t>qualidade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esperados</a:t>
            </a:r>
            <a:r>
              <a:rPr lang="en-US" dirty="0"/>
              <a:t> deles. A </a:t>
            </a:r>
            <a:r>
              <a:rPr lang="en-US" dirty="0" err="1"/>
              <a:t>natureza</a:t>
            </a:r>
            <a:r>
              <a:rPr lang="en-US" dirty="0"/>
              <a:t> dos </a:t>
            </a:r>
            <a:r>
              <a:rPr lang="en-US" dirty="0" err="1"/>
              <a:t>subprodutos</a:t>
            </a:r>
            <a:r>
              <a:rPr lang="en-US" dirty="0"/>
              <a:t> de um </a:t>
            </a:r>
            <a:r>
              <a:rPr lang="en-US" dirty="0" err="1"/>
              <a:t>funcionário</a:t>
            </a:r>
            <a:r>
              <a:rPr lang="en-US" dirty="0"/>
              <a:t>, </a:t>
            </a:r>
            <a:r>
              <a:rPr lang="en-US" dirty="0" err="1"/>
              <a:t>seja</a:t>
            </a:r>
            <a:r>
              <a:rPr lang="en-US" dirty="0"/>
              <a:t> bom ou </a:t>
            </a:r>
            <a:r>
              <a:rPr lang="en-US" dirty="0" err="1"/>
              <a:t>ruim</a:t>
            </a:r>
            <a:r>
              <a:rPr lang="en-US" dirty="0"/>
              <a:t>, </a:t>
            </a:r>
            <a:r>
              <a:rPr lang="en-US" dirty="0" err="1"/>
              <a:t>afeta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VFPs do </a:t>
            </a:r>
            <a:r>
              <a:rPr lang="en-US" dirty="0" err="1"/>
              <a:t>grupo</a:t>
            </a:r>
            <a:r>
              <a:rPr lang="en-US" dirty="0"/>
              <a:t>, o que, por sua vez, </a:t>
            </a:r>
            <a:r>
              <a:rPr lang="en-US" dirty="0" err="1"/>
              <a:t>afeta</a:t>
            </a:r>
            <a:r>
              <a:rPr lang="en-US" dirty="0"/>
              <a:t> a </a:t>
            </a:r>
            <a:r>
              <a:rPr lang="en-US" dirty="0" err="1"/>
              <a:t>reputação</a:t>
            </a:r>
            <a:r>
              <a:rPr lang="en-US" dirty="0"/>
              <a:t> e o </a:t>
            </a:r>
            <a:r>
              <a:rPr lang="en-US" dirty="0" err="1"/>
              <a:t>sucesso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 da </a:t>
            </a:r>
            <a:r>
              <a:rPr lang="en-US" dirty="0" err="1"/>
              <a:t>organização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13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A0C96-826E-4A25-A04B-42CF395E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8" y="301721"/>
            <a:ext cx="3778870" cy="7565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FEFFFF"/>
                </a:solidFill>
              </a:rPr>
              <a:t>Entrega</a:t>
            </a:r>
            <a:endParaRPr lang="en-US" sz="4000" b="1" dirty="0">
              <a:solidFill>
                <a:srgbClr val="FEFFFF"/>
              </a:solidFill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5E9D8-54E4-4671-BAAA-66E77399583A}"/>
              </a:ext>
            </a:extLst>
          </p:cNvPr>
          <p:cNvSpPr txBox="1"/>
          <p:nvPr/>
        </p:nvSpPr>
        <p:spPr>
          <a:xfrm>
            <a:off x="5431979" y="5189400"/>
            <a:ext cx="6358402" cy="544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800" b="1" dirty="0"/>
              <a:t>SEMPRE ENTREGUE O QUE PROMETER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8D660-B05B-40CC-A4DD-4EFB8F98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73" y="897026"/>
            <a:ext cx="5640502" cy="3172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06789-09DF-4EF2-B17C-349129531772}"/>
              </a:ext>
            </a:extLst>
          </p:cNvPr>
          <p:cNvSpPr/>
          <p:nvPr/>
        </p:nvSpPr>
        <p:spPr>
          <a:xfrm>
            <a:off x="467903" y="1439879"/>
            <a:ext cx="3991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fatores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troca</a:t>
            </a:r>
            <a:r>
              <a:rPr lang="en-US" b="1" dirty="0">
                <a:solidFill>
                  <a:schemeClr val="bg1"/>
                </a:solidFill>
              </a:rPr>
              <a:t> entre um </a:t>
            </a:r>
            <a:r>
              <a:rPr lang="en-US" b="1" dirty="0" err="1">
                <a:solidFill>
                  <a:schemeClr val="bg1"/>
                </a:solidFill>
              </a:rPr>
              <a:t>grupo</a:t>
            </a:r>
            <a:r>
              <a:rPr lang="en-US" b="1" dirty="0">
                <a:solidFill>
                  <a:schemeClr val="bg1"/>
                </a:solidFill>
              </a:rPr>
              <a:t> e seu </a:t>
            </a:r>
            <a:r>
              <a:rPr lang="en-US" b="1" dirty="0" err="1">
                <a:solidFill>
                  <a:schemeClr val="bg1"/>
                </a:solidFill>
              </a:rPr>
              <a:t>círculo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influência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são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cumpridos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apenas</a:t>
            </a:r>
            <a:r>
              <a:rPr lang="en-US" b="1" dirty="0">
                <a:solidFill>
                  <a:schemeClr val="bg1"/>
                </a:solidFill>
              </a:rPr>
              <a:t> pela </a:t>
            </a:r>
            <a:r>
              <a:rPr lang="en-US" b="1" dirty="0" err="1">
                <a:solidFill>
                  <a:schemeClr val="bg1"/>
                </a:solidFill>
              </a:rPr>
              <a:t>entrega</a:t>
            </a:r>
            <a:r>
              <a:rPr lang="en-US" b="1" dirty="0">
                <a:solidFill>
                  <a:schemeClr val="bg1"/>
                </a:solidFill>
              </a:rPr>
              <a:t>.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consultores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gerenciamento</a:t>
            </a:r>
            <a:r>
              <a:rPr lang="en-US" b="1" dirty="0">
                <a:solidFill>
                  <a:schemeClr val="bg1"/>
                </a:solidFill>
              </a:rPr>
              <a:t> do nosso </a:t>
            </a:r>
            <a:r>
              <a:rPr lang="en-US" b="1" dirty="0" err="1">
                <a:solidFill>
                  <a:schemeClr val="bg1"/>
                </a:solidFill>
              </a:rPr>
              <a:t>grupo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enfatizam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fato</a:t>
            </a:r>
            <a:r>
              <a:rPr lang="en-US" b="1" dirty="0">
                <a:solidFill>
                  <a:schemeClr val="bg1"/>
                </a:solidFill>
              </a:rPr>
              <a:t> de que a </a:t>
            </a:r>
            <a:r>
              <a:rPr lang="en-US" b="1" dirty="0" err="1">
                <a:solidFill>
                  <a:schemeClr val="bg1"/>
                </a:solidFill>
              </a:rPr>
              <a:t>máxima</a:t>
            </a:r>
            <a:r>
              <a:rPr lang="en-US" b="1" dirty="0">
                <a:solidFill>
                  <a:schemeClr val="bg1"/>
                </a:solidFill>
              </a:rPr>
              <a:t> acima </a:t>
            </a:r>
            <a:r>
              <a:rPr lang="en-US" b="1" dirty="0" err="1">
                <a:solidFill>
                  <a:schemeClr val="bg1"/>
                </a:solidFill>
              </a:rPr>
              <a:t>deve</a:t>
            </a:r>
            <a:r>
              <a:rPr lang="en-US" b="1" dirty="0">
                <a:solidFill>
                  <a:schemeClr val="bg1"/>
                </a:solidFill>
              </a:rPr>
              <a:t> ser </a:t>
            </a:r>
            <a:r>
              <a:rPr lang="en-US" b="1" dirty="0" err="1">
                <a:solidFill>
                  <a:schemeClr val="bg1"/>
                </a:solidFill>
              </a:rPr>
              <a:t>adotada</a:t>
            </a:r>
            <a:r>
              <a:rPr lang="en-US" b="1" dirty="0">
                <a:solidFill>
                  <a:schemeClr val="bg1"/>
                </a:solidFill>
              </a:rPr>
              <a:t> por </a:t>
            </a:r>
            <a:r>
              <a:rPr lang="en-US" b="1" dirty="0" err="1">
                <a:solidFill>
                  <a:schemeClr val="bg1"/>
                </a:solidFill>
              </a:rPr>
              <a:t>qualquer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organização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13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477F-7471-4219-A106-7B510BF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348" y="624110"/>
            <a:ext cx="4684264" cy="569989"/>
          </a:xfrm>
        </p:spPr>
        <p:txBody>
          <a:bodyPr>
            <a:normAutofit/>
          </a:bodyPr>
          <a:lstStyle/>
          <a:p>
            <a:r>
              <a:rPr lang="en-US" sz="2400" b="1" dirty="0"/>
              <a:t>As </a:t>
            </a:r>
            <a:r>
              <a:rPr lang="en-US" sz="2400" b="1" dirty="0" err="1"/>
              <a:t>condições</a:t>
            </a:r>
            <a:r>
              <a:rPr lang="en-US" sz="2400" b="1" dirty="0"/>
              <a:t> de </a:t>
            </a:r>
            <a:r>
              <a:rPr lang="en-US" sz="2400" b="1" dirty="0" err="1"/>
              <a:t>intercâmbio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52C2B-8CA0-4342-8448-FEF45658824F}"/>
              </a:ext>
            </a:extLst>
          </p:cNvPr>
          <p:cNvSpPr/>
          <p:nvPr/>
        </p:nvSpPr>
        <p:spPr>
          <a:xfrm>
            <a:off x="8387787" y="3914845"/>
            <a:ext cx="362673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quatro condições de troca (conforme listadas acima) são descritas nas páginas seguintes.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D535E-9F9F-4178-8624-3D7783D1D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20" y="1281755"/>
            <a:ext cx="6581775" cy="52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23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1082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Um Produto Final Valioso</vt:lpstr>
      <vt:lpstr>Restaurante do Dennis</vt:lpstr>
      <vt:lpstr>Valor</vt:lpstr>
      <vt:lpstr>Produtos e sub-produtos</vt:lpstr>
      <vt:lpstr>Intercâmbio</vt:lpstr>
      <vt:lpstr>Venda e entrega</vt:lpstr>
      <vt:lpstr>Acordos</vt:lpstr>
      <vt:lpstr>Entrega</vt:lpstr>
      <vt:lpstr>As condições de intercâmbio</vt:lpstr>
      <vt:lpstr>Intercâmbio criminoso</vt:lpstr>
      <vt:lpstr>Intercâmbio parcial</vt:lpstr>
      <vt:lpstr>Intercâmbio justo</vt:lpstr>
      <vt:lpstr>Intercâmbio em abundância</vt:lpstr>
      <vt:lpstr>Intercâmbio e a vida</vt:lpstr>
      <vt:lpstr>Gestão e as Condições de Intercâmbio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Produto Final Valioso</dc:title>
  <dc:creator>Jose Clovis Lemes</dc:creator>
  <cp:lastModifiedBy>Jose Clovis Lemes</cp:lastModifiedBy>
  <cp:revision>11</cp:revision>
  <dcterms:created xsi:type="dcterms:W3CDTF">2019-07-08T22:47:29Z</dcterms:created>
  <dcterms:modified xsi:type="dcterms:W3CDTF">2019-07-09T01:26:29Z</dcterms:modified>
</cp:coreProperties>
</file>